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7" r:id="rId7"/>
    <p:sldId id="272" r:id="rId8"/>
    <p:sldId id="261" r:id="rId9"/>
    <p:sldId id="263" r:id="rId10"/>
    <p:sldId id="269" r:id="rId11"/>
    <p:sldId id="265" r:id="rId12"/>
    <p:sldId id="264" r:id="rId13"/>
    <p:sldId id="271" r:id="rId14"/>
    <p:sldId id="262" r:id="rId15"/>
    <p:sldId id="27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8" autoAdjust="0"/>
    <p:restoredTop sz="94660"/>
  </p:normalViewPr>
  <p:slideViewPr>
    <p:cSldViewPr snapToGrid="0">
      <p:cViewPr>
        <p:scale>
          <a:sx n="100" d="100"/>
          <a:sy n="100" d="100"/>
        </p:scale>
        <p:origin x="124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G%20SAVOIRS\PROLOG\DOCS\APPLICATIONS\NEW_APPLICATIONS\Some%20prolog%20statisti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err="1" smtClean="0"/>
              <a:t>Number</a:t>
            </a:r>
            <a:r>
              <a:rPr lang="fr-FR" baseline="0" dirty="0" smtClean="0"/>
              <a:t> of applications</a:t>
            </a:r>
            <a:endParaRPr lang="fr-F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1995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Feuil1!$A$2:$A$3</c:f>
              <c:numCache>
                <c:formatCode>General</c:formatCode>
                <c:ptCount val="2"/>
                <c:pt idx="0">
                  <c:v>1995</c:v>
                </c:pt>
                <c:pt idx="1">
                  <c:v>2022</c:v>
                </c:pt>
              </c:numCache>
            </c:numRef>
          </c:cat>
          <c:val>
            <c:numRef>
              <c:f>Feuil1!$B$2:$B$3</c:f>
              <c:numCache>
                <c:formatCode>General</c:formatCode>
                <c:ptCount val="2"/>
                <c:pt idx="0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CB-4CDF-9674-C74E01549228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Feuil1!$A$2:$A$3</c:f>
              <c:numCache>
                <c:formatCode>General</c:formatCode>
                <c:ptCount val="2"/>
                <c:pt idx="0">
                  <c:v>1995</c:v>
                </c:pt>
                <c:pt idx="1">
                  <c:v>2022</c:v>
                </c:pt>
              </c:numCache>
            </c:numRef>
          </c:cat>
          <c:val>
            <c:numRef>
              <c:f>Feuil1!$C$2:$C$3</c:f>
              <c:numCache>
                <c:formatCode>General</c:formatCode>
                <c:ptCount val="2"/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CB-4CDF-9674-C74E015492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100"/>
        <c:axId val="2096381760"/>
        <c:axId val="2096382176"/>
      </c:barChart>
      <c:catAx>
        <c:axId val="209638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96382176"/>
        <c:crosses val="autoZero"/>
        <c:auto val="1"/>
        <c:lblAlgn val="ctr"/>
        <c:lblOffset val="100"/>
        <c:noMultiLvlLbl val="0"/>
      </c:catAx>
      <c:valAx>
        <c:axId val="2096382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9638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Size of applications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Feuil1!$H$5:$H$63</c:f>
              <c:numCache>
                <c:formatCode>_-* #\ ##0\ _€_-;\-* #\ ##0\ _€_-;_-* "-"??\ _€_-;_-@_-</c:formatCode>
                <c:ptCount val="59"/>
                <c:pt idx="0">
                  <c:v>2404087</c:v>
                </c:pt>
                <c:pt idx="1">
                  <c:v>1000000</c:v>
                </c:pt>
                <c:pt idx="2">
                  <c:v>200000</c:v>
                </c:pt>
                <c:pt idx="3">
                  <c:v>200000</c:v>
                </c:pt>
                <c:pt idx="4">
                  <c:v>200000</c:v>
                </c:pt>
                <c:pt idx="5">
                  <c:v>150000</c:v>
                </c:pt>
                <c:pt idx="6">
                  <c:v>150000</c:v>
                </c:pt>
                <c:pt idx="7">
                  <c:v>145000</c:v>
                </c:pt>
                <c:pt idx="8">
                  <c:v>118659</c:v>
                </c:pt>
                <c:pt idx="9">
                  <c:v>101000</c:v>
                </c:pt>
                <c:pt idx="10">
                  <c:v>76383</c:v>
                </c:pt>
                <c:pt idx="11">
                  <c:v>67000</c:v>
                </c:pt>
                <c:pt idx="12">
                  <c:v>63454</c:v>
                </c:pt>
                <c:pt idx="13">
                  <c:v>60000</c:v>
                </c:pt>
                <c:pt idx="14">
                  <c:v>50000</c:v>
                </c:pt>
                <c:pt idx="15">
                  <c:v>43000</c:v>
                </c:pt>
                <c:pt idx="16">
                  <c:v>37867</c:v>
                </c:pt>
                <c:pt idx="17">
                  <c:v>29095</c:v>
                </c:pt>
                <c:pt idx="18">
                  <c:v>27275</c:v>
                </c:pt>
                <c:pt idx="19">
                  <c:v>25781</c:v>
                </c:pt>
                <c:pt idx="20">
                  <c:v>23000</c:v>
                </c:pt>
                <c:pt idx="21">
                  <c:v>19500</c:v>
                </c:pt>
                <c:pt idx="22">
                  <c:v>15000</c:v>
                </c:pt>
                <c:pt idx="23">
                  <c:v>13000</c:v>
                </c:pt>
                <c:pt idx="24">
                  <c:v>12000</c:v>
                </c:pt>
                <c:pt idx="25">
                  <c:v>11000</c:v>
                </c:pt>
                <c:pt idx="26">
                  <c:v>11000</c:v>
                </c:pt>
                <c:pt idx="27">
                  <c:v>10453</c:v>
                </c:pt>
                <c:pt idx="28">
                  <c:v>10000</c:v>
                </c:pt>
                <c:pt idx="29">
                  <c:v>10000</c:v>
                </c:pt>
                <c:pt idx="30">
                  <c:v>7000</c:v>
                </c:pt>
                <c:pt idx="31">
                  <c:v>6534</c:v>
                </c:pt>
                <c:pt idx="32">
                  <c:v>5704</c:v>
                </c:pt>
                <c:pt idx="33">
                  <c:v>5500</c:v>
                </c:pt>
                <c:pt idx="34">
                  <c:v>5000</c:v>
                </c:pt>
                <c:pt idx="35">
                  <c:v>5000</c:v>
                </c:pt>
                <c:pt idx="36">
                  <c:v>5000</c:v>
                </c:pt>
                <c:pt idx="37">
                  <c:v>5000</c:v>
                </c:pt>
                <c:pt idx="38">
                  <c:v>5000</c:v>
                </c:pt>
                <c:pt idx="39">
                  <c:v>5000</c:v>
                </c:pt>
                <c:pt idx="40">
                  <c:v>4533</c:v>
                </c:pt>
                <c:pt idx="41">
                  <c:v>3800</c:v>
                </c:pt>
                <c:pt idx="42">
                  <c:v>3500</c:v>
                </c:pt>
                <c:pt idx="43">
                  <c:v>3500</c:v>
                </c:pt>
                <c:pt idx="44">
                  <c:v>3400</c:v>
                </c:pt>
                <c:pt idx="45">
                  <c:v>2500</c:v>
                </c:pt>
                <c:pt idx="46">
                  <c:v>2500</c:v>
                </c:pt>
                <c:pt idx="47">
                  <c:v>2272</c:v>
                </c:pt>
                <c:pt idx="48">
                  <c:v>2000</c:v>
                </c:pt>
                <c:pt idx="49">
                  <c:v>2000</c:v>
                </c:pt>
                <c:pt idx="50">
                  <c:v>1816</c:v>
                </c:pt>
                <c:pt idx="51">
                  <c:v>1500</c:v>
                </c:pt>
                <c:pt idx="52">
                  <c:v>1500</c:v>
                </c:pt>
                <c:pt idx="53">
                  <c:v>1400</c:v>
                </c:pt>
                <c:pt idx="54">
                  <c:v>650</c:v>
                </c:pt>
                <c:pt idx="55">
                  <c:v>166.465</c:v>
                </c:pt>
                <c:pt idx="56">
                  <c:v>150</c:v>
                </c:pt>
                <c:pt idx="57">
                  <c:v>42</c:v>
                </c:pt>
                <c:pt idx="5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21-4D4F-AB0D-48E6D2C3CA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3855488"/>
        <c:axId val="863850912"/>
      </c:lineChart>
      <c:catAx>
        <c:axId val="86385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63850912"/>
        <c:crosses val="autoZero"/>
        <c:auto val="1"/>
        <c:lblAlgn val="ctr"/>
        <c:lblOffset val="100"/>
        <c:noMultiLvlLbl val="0"/>
      </c:catAx>
      <c:valAx>
        <c:axId val="863850912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_€_-;\-* #\ 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6385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89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39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54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25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15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92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94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07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2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04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11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021F5-2023-42DC-B645-C59F0586950D}" type="datetimeFigureOut">
              <a:rPr lang="fr-FR" smtClean="0"/>
              <a:t>06/11/2022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1A32E-DCFE-4B5E-B84A-786FF28A3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84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m2-conseil.fr/PROLOG/DOCS/APPLICATIONS/NEW_APPLICATIONS/PROCESSING%20NEW%20APPLICATIONS%20IN%20PROLOG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22263"/>
            <a:ext cx="9144000" cy="2387600"/>
          </a:xfrm>
        </p:spPr>
        <p:txBody>
          <a:bodyPr/>
          <a:lstStyle/>
          <a:p>
            <a:r>
              <a:rPr lang="fr-FR" b="1" dirty="0" smtClean="0"/>
              <a:t>2022 </a:t>
            </a:r>
            <a:r>
              <a:rPr lang="fr-FR" b="1" dirty="0" err="1" smtClean="0"/>
              <a:t>survey</a:t>
            </a:r>
            <a:r>
              <a:rPr lang="fr-FR" b="1" dirty="0" smtClean="0"/>
              <a:t> of applications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50" y="3176588"/>
            <a:ext cx="9144000" cy="1328737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Laurent </a:t>
            </a:r>
            <a:r>
              <a:rPr lang="fr-FR" b="1" dirty="0" err="1" smtClean="0"/>
              <a:t>Gouzenes</a:t>
            </a:r>
            <a:r>
              <a:rPr lang="fr-FR" b="1" dirty="0" smtClean="0"/>
              <a:t>, </a:t>
            </a:r>
          </a:p>
          <a:p>
            <a:r>
              <a:rPr lang="fr-FR" b="1" dirty="0" smtClean="0"/>
              <a:t>KM2 Conseil</a:t>
            </a:r>
          </a:p>
          <a:p>
            <a:r>
              <a:rPr lang="fr-FR" b="1" dirty="0" err="1" smtClean="0"/>
              <a:t>Knowledge</a:t>
            </a:r>
            <a:r>
              <a:rPr lang="fr-FR" b="1" dirty="0" smtClean="0"/>
              <a:t> Management 2</a:t>
            </a:r>
            <a:r>
              <a:rPr lang="fr-FR" b="1" baseline="30000" dirty="0" smtClean="0"/>
              <a:t>nd</a:t>
            </a:r>
            <a:r>
              <a:rPr lang="fr-FR" b="1" dirty="0" smtClean="0"/>
              <a:t> </a:t>
            </a:r>
            <a:r>
              <a:rPr lang="fr-FR" b="1" dirty="0" err="1" smtClean="0"/>
              <a:t>generation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441633" y="5725209"/>
            <a:ext cx="11174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 smtClean="0"/>
              <a:t>Available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here</a:t>
            </a:r>
            <a:r>
              <a:rPr lang="fr-FR" sz="1400" b="1" dirty="0" smtClean="0"/>
              <a:t> :</a:t>
            </a:r>
          </a:p>
          <a:p>
            <a:pPr algn="ctr"/>
            <a:r>
              <a:rPr lang="fr-FR" sz="1400" b="1" dirty="0">
                <a:hlinkClick r:id="rId2"/>
              </a:rPr>
              <a:t>https://www.km2-conseil.fr//PROLOG/DOCS/APPLICATIONS/NEW_APPLICATIONS/PROCESSING%20NEW%20APPLICATIONS%20IN%20PROLOG.htm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1948889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Image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2117724"/>
            <a:ext cx="4025175" cy="408480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Comparing</a:t>
            </a:r>
            <a:r>
              <a:rPr lang="fr-FR" dirty="0" smtClean="0"/>
              <a:t> the </a:t>
            </a:r>
            <a:r>
              <a:rPr lang="fr-FR" dirty="0" err="1" smtClean="0"/>
              <a:t>spectrums</a:t>
            </a:r>
            <a:r>
              <a:rPr lang="fr-FR" dirty="0" smtClean="0"/>
              <a:t> of applications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02131" y="16906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1995</a:t>
            </a:r>
            <a:endParaRPr lang="fr-FR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213" y="2117725"/>
            <a:ext cx="7041282" cy="411681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622782" y="176268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2022</a:t>
            </a:r>
            <a:endParaRPr lang="fr-FR" b="1" dirty="0"/>
          </a:p>
        </p:txBody>
      </p:sp>
      <p:sp>
        <p:nvSpPr>
          <p:cNvPr id="7" name="Multiplication 6"/>
          <p:cNvSpPr/>
          <p:nvPr/>
        </p:nvSpPr>
        <p:spPr>
          <a:xfrm>
            <a:off x="4206729" y="2629417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Multiplication 7"/>
          <p:cNvSpPr/>
          <p:nvPr/>
        </p:nvSpPr>
        <p:spPr>
          <a:xfrm>
            <a:off x="4903207" y="3378200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Multiplication 9"/>
          <p:cNvSpPr/>
          <p:nvPr/>
        </p:nvSpPr>
        <p:spPr>
          <a:xfrm>
            <a:off x="4206729" y="4020351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cation 10"/>
          <p:cNvSpPr/>
          <p:nvPr/>
        </p:nvSpPr>
        <p:spPr>
          <a:xfrm>
            <a:off x="4903207" y="5788025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Multiplication 11"/>
          <p:cNvSpPr/>
          <p:nvPr/>
        </p:nvSpPr>
        <p:spPr>
          <a:xfrm>
            <a:off x="4903207" y="2802215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Multiplication 12"/>
          <p:cNvSpPr/>
          <p:nvPr/>
        </p:nvSpPr>
        <p:spPr>
          <a:xfrm>
            <a:off x="4206729" y="3224769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Multiplication 13"/>
          <p:cNvSpPr/>
          <p:nvPr/>
        </p:nvSpPr>
        <p:spPr>
          <a:xfrm>
            <a:off x="4903207" y="2610624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Multiplication 14"/>
          <p:cNvSpPr/>
          <p:nvPr/>
        </p:nvSpPr>
        <p:spPr>
          <a:xfrm>
            <a:off x="4206729" y="4410877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Multiplication 15"/>
          <p:cNvSpPr/>
          <p:nvPr/>
        </p:nvSpPr>
        <p:spPr>
          <a:xfrm>
            <a:off x="4206729" y="5214830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Multiplication 16"/>
          <p:cNvSpPr/>
          <p:nvPr/>
        </p:nvSpPr>
        <p:spPr>
          <a:xfrm>
            <a:off x="4903207" y="4320898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Multiplication 17"/>
          <p:cNvSpPr/>
          <p:nvPr/>
        </p:nvSpPr>
        <p:spPr>
          <a:xfrm>
            <a:off x="4206729" y="3592682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Multiplication 18"/>
          <p:cNvSpPr/>
          <p:nvPr/>
        </p:nvSpPr>
        <p:spPr>
          <a:xfrm>
            <a:off x="4903207" y="3014385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avec flèche 20"/>
          <p:cNvCxnSpPr>
            <a:stCxn id="13" idx="1"/>
            <a:endCxn id="12" idx="3"/>
          </p:cNvCxnSpPr>
          <p:nvPr/>
        </p:nvCxnSpPr>
        <p:spPr>
          <a:xfrm flipV="1">
            <a:off x="4387662" y="2975911"/>
            <a:ext cx="572737" cy="30376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8" idx="1"/>
            <a:endCxn id="19" idx="3"/>
          </p:cNvCxnSpPr>
          <p:nvPr/>
        </p:nvCxnSpPr>
        <p:spPr>
          <a:xfrm flipV="1">
            <a:off x="4387662" y="3188081"/>
            <a:ext cx="572737" cy="4595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5" idx="1"/>
            <a:endCxn id="14" idx="3"/>
          </p:cNvCxnSpPr>
          <p:nvPr/>
        </p:nvCxnSpPr>
        <p:spPr>
          <a:xfrm flipV="1">
            <a:off x="4387662" y="2784320"/>
            <a:ext cx="572737" cy="168146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16" idx="1"/>
            <a:endCxn id="17" idx="3"/>
          </p:cNvCxnSpPr>
          <p:nvPr/>
        </p:nvCxnSpPr>
        <p:spPr>
          <a:xfrm flipV="1">
            <a:off x="4387662" y="4494594"/>
            <a:ext cx="572737" cy="77514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10" idx="2"/>
            <a:endCxn id="11" idx="0"/>
          </p:cNvCxnSpPr>
          <p:nvPr/>
        </p:nvCxnSpPr>
        <p:spPr>
          <a:xfrm>
            <a:off x="4387662" y="4194047"/>
            <a:ext cx="572737" cy="16488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7" idx="2"/>
            <a:endCxn id="8" idx="0"/>
          </p:cNvCxnSpPr>
          <p:nvPr/>
        </p:nvCxnSpPr>
        <p:spPr>
          <a:xfrm>
            <a:off x="4387662" y="2803113"/>
            <a:ext cx="572737" cy="62999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Multiplication 37"/>
          <p:cNvSpPr/>
          <p:nvPr/>
        </p:nvSpPr>
        <p:spPr>
          <a:xfrm>
            <a:off x="4206729" y="2839432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Multiplication 38"/>
          <p:cNvSpPr/>
          <p:nvPr/>
        </p:nvSpPr>
        <p:spPr>
          <a:xfrm>
            <a:off x="4903207" y="3206687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avec flèche 39"/>
          <p:cNvCxnSpPr>
            <a:stCxn id="38" idx="2"/>
            <a:endCxn id="39" idx="0"/>
          </p:cNvCxnSpPr>
          <p:nvPr/>
        </p:nvCxnSpPr>
        <p:spPr>
          <a:xfrm>
            <a:off x="4387662" y="3013128"/>
            <a:ext cx="572737" cy="24846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337287" y="6409540"/>
            <a:ext cx="4738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Applications in 2022 </a:t>
            </a:r>
            <a:r>
              <a:rPr lang="fr-FR" dirty="0" err="1" smtClean="0"/>
              <a:t>seem</a:t>
            </a:r>
            <a:r>
              <a:rPr lang="fr-FR" dirty="0" smtClean="0"/>
              <a:t> to have a </a:t>
            </a:r>
            <a:r>
              <a:rPr lang="fr-FR" dirty="0" err="1" smtClean="0"/>
              <a:t>wider</a:t>
            </a:r>
            <a:r>
              <a:rPr lang="fr-FR" dirty="0" smtClean="0"/>
              <a:t> scope</a:t>
            </a:r>
            <a:endParaRPr lang="fr-FR" dirty="0"/>
          </a:p>
        </p:txBody>
      </p:sp>
      <p:sp>
        <p:nvSpPr>
          <p:cNvPr id="45" name="Multiplication 44"/>
          <p:cNvSpPr/>
          <p:nvPr/>
        </p:nvSpPr>
        <p:spPr>
          <a:xfrm>
            <a:off x="4206729" y="3037236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Multiplication 45"/>
          <p:cNvSpPr/>
          <p:nvPr/>
        </p:nvSpPr>
        <p:spPr>
          <a:xfrm>
            <a:off x="4903207" y="4111868"/>
            <a:ext cx="238125" cy="2286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avec flèche 46"/>
          <p:cNvCxnSpPr>
            <a:stCxn id="45" idx="2"/>
            <a:endCxn id="46" idx="0"/>
          </p:cNvCxnSpPr>
          <p:nvPr/>
        </p:nvCxnSpPr>
        <p:spPr>
          <a:xfrm>
            <a:off x="4387662" y="3210932"/>
            <a:ext cx="572737" cy="9558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6673269" y="6351761"/>
            <a:ext cx="2434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Progression of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1" name="Multiplication 50"/>
          <p:cNvSpPr/>
          <p:nvPr/>
        </p:nvSpPr>
        <p:spPr>
          <a:xfrm>
            <a:off x="4895280" y="5048261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Multiplication 51"/>
          <p:cNvSpPr/>
          <p:nvPr/>
        </p:nvSpPr>
        <p:spPr>
          <a:xfrm>
            <a:off x="4206729" y="4804386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avec flèche 52"/>
          <p:cNvCxnSpPr>
            <a:stCxn id="52" idx="1"/>
            <a:endCxn id="51" idx="3"/>
          </p:cNvCxnSpPr>
          <p:nvPr/>
        </p:nvCxnSpPr>
        <p:spPr>
          <a:xfrm>
            <a:off x="4387662" y="4859290"/>
            <a:ext cx="564810" cy="36266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ultiplication 54"/>
          <p:cNvSpPr/>
          <p:nvPr/>
        </p:nvSpPr>
        <p:spPr>
          <a:xfrm>
            <a:off x="4889385" y="4858696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Multiplication 55"/>
          <p:cNvSpPr/>
          <p:nvPr/>
        </p:nvSpPr>
        <p:spPr>
          <a:xfrm>
            <a:off x="4204742" y="5783344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7" name="Connecteur droit avec flèche 56"/>
          <p:cNvCxnSpPr>
            <a:stCxn id="56" idx="1"/>
            <a:endCxn id="55" idx="3"/>
          </p:cNvCxnSpPr>
          <p:nvPr/>
        </p:nvCxnSpPr>
        <p:spPr>
          <a:xfrm flipV="1">
            <a:off x="4385675" y="5032392"/>
            <a:ext cx="560902" cy="80585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ultiplication 58"/>
          <p:cNvSpPr/>
          <p:nvPr/>
        </p:nvSpPr>
        <p:spPr>
          <a:xfrm>
            <a:off x="4883035" y="4655496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Multiplication 59"/>
          <p:cNvSpPr/>
          <p:nvPr/>
        </p:nvSpPr>
        <p:spPr>
          <a:xfrm>
            <a:off x="4198392" y="5580144"/>
            <a:ext cx="238125" cy="228600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1" name="Connecteur droit avec flèche 60"/>
          <p:cNvCxnSpPr>
            <a:stCxn id="60" idx="1"/>
            <a:endCxn id="59" idx="3"/>
          </p:cNvCxnSpPr>
          <p:nvPr/>
        </p:nvCxnSpPr>
        <p:spPr>
          <a:xfrm flipV="1">
            <a:off x="4379325" y="4829192"/>
            <a:ext cx="560902" cy="80585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10813834" y="623454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Bias</a:t>
            </a:r>
            <a:r>
              <a:rPr lang="fr-FR" dirty="0" smtClean="0"/>
              <a:t>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2406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Prolog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widely</a:t>
            </a:r>
            <a:r>
              <a:rPr lang="fr-FR" dirty="0" smtClean="0"/>
              <a:t> for </a:t>
            </a:r>
            <a:r>
              <a:rPr lang="fr-FR" dirty="0" err="1" smtClean="0"/>
              <a:t>tools</a:t>
            </a:r>
            <a:r>
              <a:rPr lang="fr-FR" dirty="0" smtClean="0"/>
              <a:t> and </a:t>
            </a:r>
            <a:r>
              <a:rPr lang="fr-FR" dirty="0" err="1" smtClean="0"/>
              <a:t>research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14300" y="1632619"/>
            <a:ext cx="7581900" cy="224269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8468" y="3984171"/>
            <a:ext cx="7503418" cy="264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3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4861248"/>
          </a:xfrm>
        </p:spPr>
        <p:txBody>
          <a:bodyPr>
            <a:normAutofit fontScale="77500" lnSpcReduction="20000"/>
          </a:bodyPr>
          <a:lstStyle/>
          <a:p>
            <a:r>
              <a:rPr lang="fr-FR" altLang="fr-FR" dirty="0" err="1">
                <a:latin typeface="Arial Unicode MS"/>
              </a:rPr>
              <a:t>After</a:t>
            </a:r>
            <a:r>
              <a:rPr lang="fr-FR" altLang="fr-FR" dirty="0">
                <a:latin typeface="Arial Unicode MS"/>
              </a:rPr>
              <a:t> the </a:t>
            </a:r>
            <a:r>
              <a:rPr lang="fr-FR" altLang="fr-FR" dirty="0" err="1">
                <a:latin typeface="Arial Unicode MS"/>
              </a:rPr>
              <a:t>hype</a:t>
            </a:r>
            <a:r>
              <a:rPr lang="fr-FR" altLang="fr-FR" dirty="0">
                <a:latin typeface="Arial Unicode MS"/>
              </a:rPr>
              <a:t> and </a:t>
            </a:r>
            <a:r>
              <a:rPr lang="fr-FR" altLang="fr-FR" dirty="0" err="1">
                <a:latin typeface="Arial Unicode MS"/>
              </a:rPr>
              <a:t>fall</a:t>
            </a:r>
            <a:r>
              <a:rPr lang="fr-FR" altLang="fr-FR" dirty="0">
                <a:latin typeface="Arial Unicode MS"/>
              </a:rPr>
              <a:t> phase of the 80's and 90's, Prolog use and </a:t>
            </a:r>
            <a:r>
              <a:rPr lang="fr-FR" altLang="fr-FR" dirty="0" err="1">
                <a:latin typeface="Arial Unicode MS"/>
              </a:rPr>
              <a:t>popularity</a:t>
            </a:r>
            <a:r>
              <a:rPr lang="fr-FR" altLang="fr-FR" dirty="0">
                <a:latin typeface="Arial Unicode MS"/>
              </a:rPr>
              <a:t> of Prolog </a:t>
            </a:r>
            <a:r>
              <a:rPr lang="fr-FR" altLang="fr-FR" dirty="0" err="1">
                <a:latin typeface="Arial Unicode MS"/>
              </a:rPr>
              <a:t>seems</a:t>
            </a:r>
            <a:r>
              <a:rPr lang="fr-FR" altLang="fr-FR" dirty="0">
                <a:latin typeface="Arial Unicode MS"/>
              </a:rPr>
              <a:t> stable, </a:t>
            </a:r>
            <a:r>
              <a:rPr lang="fr-FR" altLang="fr-FR" dirty="0" err="1">
                <a:latin typeface="Arial Unicode MS"/>
              </a:rPr>
              <a:t>even</a:t>
            </a:r>
            <a:r>
              <a:rPr lang="fr-FR" altLang="fr-FR" dirty="0">
                <a:latin typeface="Arial Unicode MS"/>
              </a:rPr>
              <a:t> </a:t>
            </a:r>
            <a:r>
              <a:rPr lang="fr-FR" altLang="fr-FR" dirty="0" err="1">
                <a:latin typeface="Arial Unicode MS"/>
              </a:rPr>
              <a:t>slightly</a:t>
            </a:r>
            <a:r>
              <a:rPr lang="fr-FR" altLang="fr-FR" dirty="0">
                <a:latin typeface="Arial Unicode MS"/>
              </a:rPr>
              <a:t> up, </a:t>
            </a:r>
            <a:r>
              <a:rPr lang="fr-FR" altLang="fr-FR" dirty="0" err="1">
                <a:latin typeface="Arial Unicode MS"/>
              </a:rPr>
              <a:t>despite</a:t>
            </a:r>
            <a:r>
              <a:rPr lang="fr-FR" altLang="fr-FR" dirty="0">
                <a:latin typeface="Arial Unicode MS"/>
              </a:rPr>
              <a:t> </a:t>
            </a:r>
            <a:r>
              <a:rPr lang="fr-FR" altLang="fr-FR" dirty="0" err="1">
                <a:latin typeface="Arial Unicode MS"/>
              </a:rPr>
              <a:t>so</a:t>
            </a:r>
            <a:r>
              <a:rPr lang="fr-FR" altLang="fr-FR" dirty="0">
                <a:latin typeface="Arial Unicode MS"/>
              </a:rPr>
              <a:t> </a:t>
            </a:r>
            <a:r>
              <a:rPr lang="fr-FR" altLang="fr-FR" dirty="0" err="1">
                <a:latin typeface="Arial Unicode MS"/>
              </a:rPr>
              <a:t>many</a:t>
            </a:r>
            <a:r>
              <a:rPr lang="fr-FR" altLang="fr-FR" dirty="0">
                <a:latin typeface="Arial Unicode MS"/>
              </a:rPr>
              <a:t> new 'hot' </a:t>
            </a:r>
            <a:r>
              <a:rPr lang="fr-FR" altLang="fr-FR" dirty="0" err="1">
                <a:latin typeface="Arial Unicode MS"/>
              </a:rPr>
              <a:t>languages</a:t>
            </a:r>
            <a:r>
              <a:rPr lang="fr-FR" altLang="fr-FR" dirty="0">
                <a:latin typeface="Arial Unicode MS"/>
              </a:rPr>
              <a:t>.</a:t>
            </a:r>
            <a:r>
              <a:rPr lang="fr-FR" altLang="fr-FR" sz="800" dirty="0"/>
              <a:t> </a:t>
            </a:r>
            <a:endParaRPr lang="fr-FR" altLang="fr-FR" sz="5400" dirty="0">
              <a:latin typeface="Arial" panose="020B0604020202020204" pitchFamily="34" charset="0"/>
            </a:endParaRPr>
          </a:p>
          <a:p>
            <a:endParaRPr lang="fr-FR" dirty="0"/>
          </a:p>
          <a:p>
            <a:r>
              <a:rPr lang="fr-FR" dirty="0" smtClean="0"/>
              <a:t>Prolog </a:t>
            </a:r>
            <a:r>
              <a:rPr lang="fr-FR" dirty="0" err="1" smtClean="0"/>
              <a:t>still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to </a:t>
            </a:r>
            <a:r>
              <a:rPr lang="fr-FR" dirty="0" err="1" smtClean="0"/>
              <a:t>solve</a:t>
            </a:r>
            <a:r>
              <a:rPr lang="fr-FR" dirty="0" smtClean="0"/>
              <a:t> hard </a:t>
            </a:r>
            <a:r>
              <a:rPr lang="fr-FR" dirty="0" err="1" smtClean="0"/>
              <a:t>problems</a:t>
            </a:r>
            <a:endParaRPr lang="fr-FR" dirty="0" smtClean="0"/>
          </a:p>
          <a:p>
            <a:pPr lvl="1"/>
            <a:r>
              <a:rPr lang="fr-FR" dirty="0" err="1" smtClean="0"/>
              <a:t>Used</a:t>
            </a:r>
            <a:r>
              <a:rPr lang="fr-FR" dirty="0" smtClean="0"/>
              <a:t> a lot in </a:t>
            </a:r>
            <a:r>
              <a:rPr lang="fr-FR" dirty="0" err="1" smtClean="0"/>
              <a:t>research</a:t>
            </a:r>
            <a:endParaRPr lang="fr-FR" dirty="0" smtClean="0"/>
          </a:p>
          <a:p>
            <a:pPr lvl="1"/>
            <a:r>
              <a:rPr lang="fr-FR" dirty="0" smtClean="0"/>
              <a:t>Great and </a:t>
            </a:r>
            <a:r>
              <a:rPr lang="fr-FR" dirty="0" err="1" smtClean="0"/>
              <a:t>difficult</a:t>
            </a:r>
            <a:r>
              <a:rPr lang="fr-FR" dirty="0" smtClean="0"/>
              <a:t> applications use Prolog at key points</a:t>
            </a:r>
          </a:p>
          <a:p>
            <a:pPr lvl="1"/>
            <a:r>
              <a:rPr lang="fr-FR" dirty="0" smtClean="0"/>
              <a:t>Use of Tools of 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for applications</a:t>
            </a:r>
          </a:p>
          <a:p>
            <a:pPr lvl="1"/>
            <a:r>
              <a:rPr lang="fr-FR" dirty="0" err="1" smtClean="0"/>
              <a:t>Still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for AI ????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>
                <a:sym typeface="Wingdings" panose="05000000000000000000" pitchFamily="2" charset="2"/>
              </a:rPr>
              <a:t>Challenges :</a:t>
            </a:r>
          </a:p>
          <a:p>
            <a:pPr lvl="1"/>
            <a:r>
              <a:rPr lang="fr-FR" dirty="0" err="1" smtClean="0">
                <a:sym typeface="Wingdings" panose="05000000000000000000" pitchFamily="2" charset="2"/>
              </a:rPr>
              <a:t>Competing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with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other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mainstream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languages</a:t>
            </a:r>
            <a:r>
              <a:rPr lang="fr-FR" dirty="0" smtClean="0">
                <a:sym typeface="Wingdings" panose="05000000000000000000" pitchFamily="2" charset="2"/>
              </a:rPr>
              <a:t> :</a:t>
            </a:r>
          </a:p>
          <a:p>
            <a:pPr lvl="2"/>
            <a:r>
              <a:rPr lang="fr-FR" dirty="0" err="1" smtClean="0">
                <a:sym typeface="Wingdings" panose="05000000000000000000" pitchFamily="2" charset="2"/>
              </a:rPr>
              <a:t>Many</a:t>
            </a:r>
            <a:r>
              <a:rPr lang="fr-FR" dirty="0" smtClean="0">
                <a:sym typeface="Wingdings" panose="05000000000000000000" pitchFamily="2" charset="2"/>
              </a:rPr>
              <a:t> versions, </a:t>
            </a:r>
            <a:r>
              <a:rPr lang="fr-FR" dirty="0" err="1" smtClean="0">
                <a:sym typeface="Wingdings" panose="05000000000000000000" pitchFamily="2" charset="2"/>
              </a:rPr>
              <a:t>libraries</a:t>
            </a:r>
            <a:r>
              <a:rPr lang="fr-FR" dirty="0" smtClean="0">
                <a:sym typeface="Wingdings" panose="05000000000000000000" pitchFamily="2" charset="2"/>
              </a:rPr>
              <a:t>, </a:t>
            </a:r>
            <a:r>
              <a:rPr lang="fr-FR" dirty="0" err="1" smtClean="0">
                <a:sym typeface="Wingdings" panose="05000000000000000000" pitchFamily="2" charset="2"/>
              </a:rPr>
              <a:t>gits</a:t>
            </a:r>
            <a:r>
              <a:rPr lang="fr-FR" dirty="0" smtClean="0">
                <a:sym typeface="Wingdings" panose="05000000000000000000" pitchFamily="2" charset="2"/>
              </a:rPr>
              <a:t>, </a:t>
            </a:r>
            <a:r>
              <a:rPr lang="fr-FR" dirty="0" err="1" smtClean="0">
                <a:sym typeface="Wingdings" panose="05000000000000000000" pitchFamily="2" charset="2"/>
              </a:rPr>
              <a:t>etc</a:t>
            </a:r>
            <a:endParaRPr lang="fr-FR" dirty="0" smtClean="0">
              <a:sym typeface="Wingdings" panose="05000000000000000000" pitchFamily="2" charset="2"/>
            </a:endParaRPr>
          </a:p>
          <a:p>
            <a:pPr lvl="2"/>
            <a:r>
              <a:rPr lang="fr-FR" dirty="0" err="1" smtClean="0">
                <a:sym typeface="Wingdings" panose="05000000000000000000" pitchFamily="2" charset="2"/>
              </a:rPr>
              <a:t>Development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tools</a:t>
            </a:r>
            <a:r>
              <a:rPr lang="fr-FR" dirty="0" smtClean="0">
                <a:sym typeface="Wingdings" panose="05000000000000000000" pitchFamily="2" charset="2"/>
              </a:rPr>
              <a:t> ?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Prototype version in Prolog  final in </a:t>
            </a:r>
            <a:r>
              <a:rPr lang="fr-FR" dirty="0" err="1" smtClean="0">
                <a:sym typeface="Wingdings" panose="05000000000000000000" pitchFamily="2" charset="2"/>
              </a:rPr>
              <a:t>another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language</a:t>
            </a:r>
            <a:r>
              <a:rPr lang="fr-FR" dirty="0" smtClean="0">
                <a:sym typeface="Wingdings" panose="05000000000000000000" pitchFamily="2" charset="2"/>
              </a:rPr>
              <a:t>(speed ? Maintenance ?)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Great applications ?</a:t>
            </a:r>
          </a:p>
          <a:p>
            <a:pPr lvl="1"/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749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BACKUP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627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Applications by </a:t>
            </a:r>
            <a:r>
              <a:rPr lang="fr-FR" dirty="0" err="1" smtClean="0"/>
              <a:t>age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72" y="2354807"/>
            <a:ext cx="4371975" cy="2667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094931" y="1506022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1995</a:t>
            </a:r>
            <a:endParaRPr lang="fr-FR" sz="24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575" y="2354807"/>
            <a:ext cx="4467225" cy="251481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727743" y="1506022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2022</a:t>
            </a:r>
            <a:endParaRPr lang="fr-FR" sz="2400" b="1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620973" y="5240740"/>
            <a:ext cx="4189863" cy="409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026693" y="5315951"/>
            <a:ext cx="96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18 </a:t>
            </a:r>
            <a:r>
              <a:rPr lang="fr-FR" dirty="0" err="1" smtClean="0"/>
              <a:t>years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8980227" y="5240740"/>
            <a:ext cx="96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30 </a:t>
            </a:r>
            <a:r>
              <a:rPr lang="fr-FR" dirty="0" err="1" smtClean="0"/>
              <a:t>years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6959182" y="5192972"/>
            <a:ext cx="4189863" cy="409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464629" y="3503641"/>
            <a:ext cx="111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Scale</a:t>
            </a:r>
            <a:r>
              <a:rPr lang="fr-FR" b="1" dirty="0" smtClean="0"/>
              <a:t> / 10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79878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9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Applications 2022 by </a:t>
            </a:r>
            <a:r>
              <a:rPr lang="fr-FR" dirty="0" err="1" smtClean="0"/>
              <a:t>domains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63" y="1108075"/>
            <a:ext cx="9639912" cy="563615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0750334" y="580274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Bias</a:t>
            </a:r>
            <a:r>
              <a:rPr lang="fr-FR" dirty="0" smtClean="0"/>
              <a:t>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513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a </a:t>
            </a:r>
            <a:r>
              <a:rPr lang="fr-FR" dirty="0" err="1" smtClean="0"/>
              <a:t>survey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3064" y="1690688"/>
            <a:ext cx="7714488" cy="435133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Update of the 1995 </a:t>
            </a:r>
            <a:r>
              <a:rPr lang="fr-FR" dirty="0" err="1" smtClean="0"/>
              <a:t>survey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understand</a:t>
            </a:r>
            <a:r>
              <a:rPr lang="fr-FR" dirty="0" smtClean="0"/>
              <a:t> the </a:t>
            </a:r>
            <a:r>
              <a:rPr lang="fr-FR" dirty="0" err="1" smtClean="0"/>
              <a:t>practical</a:t>
            </a:r>
            <a:r>
              <a:rPr lang="fr-FR" dirty="0" smtClean="0"/>
              <a:t> applications</a:t>
            </a:r>
          </a:p>
          <a:p>
            <a:endParaRPr lang="fr-FR" dirty="0"/>
          </a:p>
          <a:p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 err="1" smtClean="0"/>
              <a:t>strengths</a:t>
            </a:r>
            <a:r>
              <a:rPr lang="fr-FR" dirty="0" smtClean="0"/>
              <a:t> and </a:t>
            </a:r>
            <a:r>
              <a:rPr lang="fr-FR" dirty="0" err="1" smtClean="0"/>
              <a:t>weaknesses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 err="1" smtClean="0"/>
              <a:t>opportunities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Dissemination</a:t>
            </a:r>
            <a:r>
              <a:rPr lang="fr-FR" dirty="0" smtClean="0"/>
              <a:t> of </a:t>
            </a:r>
            <a:r>
              <a:rPr lang="fr-FR" dirty="0" err="1" smtClean="0"/>
              <a:t>useful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10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091184" y="1341120"/>
            <a:ext cx="1938528" cy="11948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5024" y="264233"/>
            <a:ext cx="10515600" cy="1325563"/>
          </a:xfrm>
        </p:spPr>
        <p:txBody>
          <a:bodyPr/>
          <a:lstStyle/>
          <a:p>
            <a:r>
              <a:rPr lang="fr-FR" dirty="0" err="1" smtClean="0"/>
              <a:t>Methodology</a:t>
            </a:r>
            <a:r>
              <a:rPr lang="fr-FR" dirty="0" smtClean="0"/>
              <a:t> : General process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58112" y="13913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1995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5767418" y="152761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2022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191362" y="1787759"/>
            <a:ext cx="1761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err="1" smtClean="0"/>
              <a:t>Raw</a:t>
            </a:r>
            <a:r>
              <a:rPr lang="fr-FR" b="1" dirty="0" smtClean="0"/>
              <a:t> </a:t>
            </a:r>
            <a:r>
              <a:rPr lang="fr-FR" b="1" dirty="0" err="1" smtClean="0"/>
              <a:t>xml</a:t>
            </a:r>
            <a:r>
              <a:rPr lang="fr-FR" b="1" dirty="0" smtClean="0"/>
              <a:t> format </a:t>
            </a:r>
            <a:br>
              <a:rPr lang="fr-FR" b="1" dirty="0" smtClean="0"/>
            </a:br>
            <a:r>
              <a:rPr lang="fr-FR" b="1" dirty="0" smtClean="0"/>
              <a:t>(13667 </a:t>
            </a:r>
            <a:r>
              <a:rPr lang="fr-FR" b="1" dirty="0" err="1" smtClean="0"/>
              <a:t>lines</a:t>
            </a:r>
            <a:r>
              <a:rPr lang="fr-FR" b="1" dirty="0" smtClean="0"/>
              <a:t>)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416835" y="279475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Cleanup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323476" y="2485830"/>
            <a:ext cx="136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Census</a:t>
            </a:r>
            <a:r>
              <a:rPr lang="fr-FR" b="1" dirty="0" smtClean="0"/>
              <a:t> </a:t>
            </a:r>
            <a:r>
              <a:rPr lang="fr-FR" b="1" dirty="0" err="1" smtClean="0"/>
              <a:t>form</a:t>
            </a:r>
            <a:endParaRPr lang="fr-FR" b="1" dirty="0"/>
          </a:p>
        </p:txBody>
      </p:sp>
      <p:cxnSp>
        <p:nvCxnSpPr>
          <p:cNvPr id="9" name="Connecteur droit avec flèche 8"/>
          <p:cNvCxnSpPr>
            <a:stCxn id="11" idx="3"/>
            <a:endCxn id="7" idx="1"/>
          </p:cNvCxnSpPr>
          <p:nvPr/>
        </p:nvCxnSpPr>
        <p:spPr>
          <a:xfrm>
            <a:off x="3029712" y="1938528"/>
            <a:ext cx="2293764" cy="731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vers le bas 11"/>
          <p:cNvSpPr/>
          <p:nvPr/>
        </p:nvSpPr>
        <p:spPr>
          <a:xfrm>
            <a:off x="1755928" y="2594234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13" name="Flèche vers le bas 12"/>
          <p:cNvSpPr/>
          <p:nvPr/>
        </p:nvSpPr>
        <p:spPr>
          <a:xfrm rot="17705927">
            <a:off x="3828003" y="2114092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15" name="ZoneTexte 14"/>
          <p:cNvSpPr txBox="1"/>
          <p:nvPr/>
        </p:nvSpPr>
        <p:spPr>
          <a:xfrm>
            <a:off x="1416834" y="3538153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Json</a:t>
            </a:r>
            <a:r>
              <a:rPr lang="fr-FR" b="1" dirty="0" smtClean="0"/>
              <a:t> files</a:t>
            </a:r>
            <a:endParaRPr lang="fr-FR" b="1" dirty="0"/>
          </a:p>
        </p:txBody>
      </p:sp>
      <p:sp>
        <p:nvSpPr>
          <p:cNvPr id="16" name="Flèche vers le bas 15"/>
          <p:cNvSpPr/>
          <p:nvPr/>
        </p:nvSpPr>
        <p:spPr>
          <a:xfrm>
            <a:off x="1755927" y="3226648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18" name="ZoneTexte 17"/>
          <p:cNvSpPr txBox="1"/>
          <p:nvPr/>
        </p:nvSpPr>
        <p:spPr>
          <a:xfrm>
            <a:off x="1191362" y="4379314"/>
            <a:ext cx="165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ANALYSIS TOOL</a:t>
            </a:r>
            <a:endParaRPr lang="fr-FR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945622" y="5566197"/>
            <a:ext cx="2277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1995 </a:t>
            </a:r>
            <a:r>
              <a:rPr lang="fr-FR" b="1" dirty="0" err="1" smtClean="0"/>
              <a:t>survey</a:t>
            </a:r>
            <a:r>
              <a:rPr lang="fr-FR" b="1" dirty="0" smtClean="0"/>
              <a:t> HTM FILE</a:t>
            </a:r>
            <a:endParaRPr lang="fr-FR" b="1" dirty="0"/>
          </a:p>
        </p:txBody>
      </p:sp>
      <p:sp>
        <p:nvSpPr>
          <p:cNvPr id="20" name="Flèche vers le bas 19"/>
          <p:cNvSpPr/>
          <p:nvPr/>
        </p:nvSpPr>
        <p:spPr>
          <a:xfrm>
            <a:off x="1751854" y="4058404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21" name="Flèche vers le bas 20"/>
          <p:cNvSpPr/>
          <p:nvPr/>
        </p:nvSpPr>
        <p:spPr>
          <a:xfrm>
            <a:off x="1732820" y="5011170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22" name="ZoneTexte 21"/>
          <p:cNvSpPr txBox="1"/>
          <p:nvPr/>
        </p:nvSpPr>
        <p:spPr>
          <a:xfrm>
            <a:off x="5484450" y="3441573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Json</a:t>
            </a:r>
            <a:r>
              <a:rPr lang="fr-FR" b="1" dirty="0" smtClean="0"/>
              <a:t> files</a:t>
            </a:r>
            <a:endParaRPr lang="fr-FR" b="1" dirty="0"/>
          </a:p>
        </p:txBody>
      </p:sp>
      <p:sp>
        <p:nvSpPr>
          <p:cNvPr id="23" name="Flèche vers le bas 22"/>
          <p:cNvSpPr/>
          <p:nvPr/>
        </p:nvSpPr>
        <p:spPr>
          <a:xfrm>
            <a:off x="5823543" y="3130068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24" name="ZoneTexte 23"/>
          <p:cNvSpPr txBox="1"/>
          <p:nvPr/>
        </p:nvSpPr>
        <p:spPr>
          <a:xfrm>
            <a:off x="5239944" y="4386758"/>
            <a:ext cx="165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ANALYSIS TOOL</a:t>
            </a:r>
            <a:endParaRPr lang="fr-FR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4948486" y="5571463"/>
            <a:ext cx="2277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2022 </a:t>
            </a:r>
            <a:r>
              <a:rPr lang="fr-FR" b="1" dirty="0" err="1" smtClean="0"/>
              <a:t>survey</a:t>
            </a:r>
            <a:r>
              <a:rPr lang="fr-FR" b="1" dirty="0" smtClean="0"/>
              <a:t> HTM FILE</a:t>
            </a:r>
            <a:endParaRPr lang="fr-FR" b="1" dirty="0"/>
          </a:p>
        </p:txBody>
      </p:sp>
      <p:sp>
        <p:nvSpPr>
          <p:cNvPr id="26" name="Flèche vers le bas 25"/>
          <p:cNvSpPr/>
          <p:nvPr/>
        </p:nvSpPr>
        <p:spPr>
          <a:xfrm>
            <a:off x="5819470" y="3961824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27" name="Flèche vers le bas 26"/>
          <p:cNvSpPr/>
          <p:nvPr/>
        </p:nvSpPr>
        <p:spPr>
          <a:xfrm>
            <a:off x="5800436" y="5086332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cxnSp>
        <p:nvCxnSpPr>
          <p:cNvPr id="29" name="Connecteur droit avec flèche 28"/>
          <p:cNvCxnSpPr>
            <a:stCxn id="18" idx="3"/>
            <a:endCxn id="24" idx="1"/>
          </p:cNvCxnSpPr>
          <p:nvPr/>
        </p:nvCxnSpPr>
        <p:spPr>
          <a:xfrm>
            <a:off x="2849765" y="4563980"/>
            <a:ext cx="2390179" cy="7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èche vers le bas 32"/>
          <p:cNvSpPr/>
          <p:nvPr/>
        </p:nvSpPr>
        <p:spPr>
          <a:xfrm rot="16200000">
            <a:off x="3998900" y="4439510"/>
            <a:ext cx="274320" cy="24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34" name="ZoneTexte 33"/>
          <p:cNvSpPr txBox="1"/>
          <p:nvPr/>
        </p:nvSpPr>
        <p:spPr>
          <a:xfrm>
            <a:off x="3395015" y="6208467"/>
            <a:ext cx="1985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2022 </a:t>
            </a:r>
            <a:r>
              <a:rPr lang="fr-FR" b="1" dirty="0" err="1" smtClean="0"/>
              <a:t>this</a:t>
            </a:r>
            <a:r>
              <a:rPr lang="fr-FR" b="1" dirty="0" smtClean="0"/>
              <a:t> </a:t>
            </a:r>
            <a:r>
              <a:rPr lang="fr-FR" b="1" dirty="0" err="1" smtClean="0"/>
              <a:t>synthesis</a:t>
            </a:r>
            <a:endParaRPr lang="fr-FR" b="1" dirty="0"/>
          </a:p>
        </p:txBody>
      </p:sp>
      <p:cxnSp>
        <p:nvCxnSpPr>
          <p:cNvPr id="35" name="Connecteur droit avec flèche 34"/>
          <p:cNvCxnSpPr>
            <a:stCxn id="19" idx="2"/>
            <a:endCxn id="34" idx="0"/>
          </p:cNvCxnSpPr>
          <p:nvPr/>
        </p:nvCxnSpPr>
        <p:spPr>
          <a:xfrm>
            <a:off x="2084428" y="5935529"/>
            <a:ext cx="2303423" cy="272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25" idx="2"/>
            <a:endCxn id="34" idx="0"/>
          </p:cNvCxnSpPr>
          <p:nvPr/>
        </p:nvCxnSpPr>
        <p:spPr>
          <a:xfrm flipH="1">
            <a:off x="4387851" y="5940795"/>
            <a:ext cx="1699441" cy="267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7813344" y="4426819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python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7813344" y="5556278"/>
            <a:ext cx="2398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Python, html, javascript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7813344" y="3492758"/>
            <a:ext cx="281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 « keyword » :</a:t>
            </a:r>
            <a:r>
              <a:rPr lang="fr-FR" dirty="0" smtClean="0">
                <a:sym typeface="Wingdings" panose="05000000000000000000" pitchFamily="2" charset="2"/>
              </a:rPr>
              <a:t> « value », * }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949836" y="6102220"/>
            <a:ext cx="492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/>
              <a:t>Available</a:t>
            </a:r>
            <a:r>
              <a:rPr lang="fr-FR" sz="1200" b="1" dirty="0" smtClean="0"/>
              <a:t> </a:t>
            </a:r>
            <a:r>
              <a:rPr lang="fr-FR" sz="1200" b="1" dirty="0" err="1" smtClean="0"/>
              <a:t>here</a:t>
            </a:r>
            <a:r>
              <a:rPr lang="fr-FR" sz="1200" b="1" dirty="0"/>
              <a:t> : https://www.km2-conseil.fr//PROLOG/DOCS/APPLICATIONS/VIEILLES_APPLICATIONS/PROCESSING%20OLD%20APPLICATIONS%20IN%20PROLOG.htm</a:t>
            </a:r>
          </a:p>
        </p:txBody>
      </p:sp>
    </p:spTree>
    <p:extLst>
      <p:ext uri="{BB962C8B-B14F-4D97-AF65-F5344CB8AC3E}">
        <p14:creationId xmlns:p14="http://schemas.microsoft.com/office/powerpoint/2010/main" val="324514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0859"/>
          </a:xfrm>
        </p:spPr>
        <p:txBody>
          <a:bodyPr/>
          <a:lstStyle/>
          <a:p>
            <a:r>
              <a:rPr lang="fr-FR" dirty="0" err="1" smtClean="0"/>
              <a:t>Methodology</a:t>
            </a:r>
            <a:r>
              <a:rPr lang="fr-FR" dirty="0" smtClean="0"/>
              <a:t> : </a:t>
            </a:r>
            <a:r>
              <a:rPr lang="fr-FR" dirty="0" err="1" smtClean="0"/>
              <a:t>census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432" y="1236143"/>
            <a:ext cx="8890254" cy="53603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82640" y="5541264"/>
            <a:ext cx="1766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Census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form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174225" y="2992963"/>
            <a:ext cx="1627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census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1995/2022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0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FIRST RESULTS</a:t>
            </a:r>
            <a:endParaRPr lang="fr-FR" dirty="0"/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1348487003"/>
              </p:ext>
            </p:extLst>
          </p:nvPr>
        </p:nvGraphicFramePr>
        <p:xfrm>
          <a:off x="788886" y="1553755"/>
          <a:ext cx="3368040" cy="472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522720" y="3174772"/>
            <a:ext cx="70639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err="1" smtClean="0"/>
              <a:t>was</a:t>
            </a:r>
            <a:r>
              <a:rPr lang="fr-FR" dirty="0" smtClean="0"/>
              <a:t> the </a:t>
            </a:r>
            <a:r>
              <a:rPr lang="fr-FR" dirty="0" err="1" smtClean="0"/>
              <a:t>survey</a:t>
            </a:r>
            <a:r>
              <a:rPr lang="fr-FR" dirty="0" smtClean="0"/>
              <a:t> not efficient </a:t>
            </a:r>
            <a:r>
              <a:rPr lang="fr-FR" dirty="0" err="1" smtClean="0"/>
              <a:t>enough</a:t>
            </a:r>
            <a:r>
              <a:rPr lang="fr-FR" dirty="0" smtClean="0"/>
              <a:t> /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early</a:t>
            </a:r>
            <a:r>
              <a:rPr lang="fr-FR" dirty="0" smtClean="0"/>
              <a:t> at </a:t>
            </a:r>
            <a:r>
              <a:rPr lang="fr-FR" dirty="0" err="1" smtClean="0"/>
              <a:t>this</a:t>
            </a:r>
            <a:r>
              <a:rPr lang="fr-FR" dirty="0" smtClean="0"/>
              <a:t> stage  ?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-</a:t>
            </a:r>
            <a:r>
              <a:rPr lang="fr-FR" dirty="0" err="1" smtClean="0"/>
              <a:t>Mostly</a:t>
            </a:r>
            <a:r>
              <a:rPr lang="fr-FR" dirty="0" smtClean="0"/>
              <a:t> </a:t>
            </a:r>
            <a:r>
              <a:rPr lang="fr-FR" dirty="0" err="1" smtClean="0"/>
              <a:t>educational</a:t>
            </a:r>
            <a:r>
              <a:rPr lang="fr-FR" dirty="0" smtClean="0"/>
              <a:t> sources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Are all </a:t>
            </a:r>
            <a:r>
              <a:rPr lang="fr-FR" dirty="0" err="1" smtClean="0"/>
              <a:t>dialects</a:t>
            </a:r>
            <a:r>
              <a:rPr lang="fr-FR" dirty="0" smtClean="0"/>
              <a:t> of prolog, and </a:t>
            </a:r>
            <a:r>
              <a:rPr lang="fr-FR" dirty="0" err="1" smtClean="0"/>
              <a:t>notably</a:t>
            </a:r>
            <a:r>
              <a:rPr lang="fr-FR" dirty="0" smtClean="0"/>
              <a:t> extensions, </a:t>
            </a:r>
            <a:r>
              <a:rPr lang="fr-FR" dirty="0" err="1" smtClean="0"/>
              <a:t>really</a:t>
            </a:r>
            <a:r>
              <a:rPr lang="fr-FR" dirty="0" smtClean="0"/>
              <a:t> </a:t>
            </a:r>
            <a:r>
              <a:rPr lang="fr-FR" dirty="0" err="1" smtClean="0"/>
              <a:t>considered</a:t>
            </a:r>
            <a:r>
              <a:rPr lang="fr-FR" dirty="0" smtClean="0"/>
              <a:t> ?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Application </a:t>
            </a:r>
            <a:r>
              <a:rPr lang="fr-FR" dirty="0" err="1" smtClean="0"/>
              <a:t>based</a:t>
            </a:r>
            <a:r>
              <a:rPr lang="fr-FR" dirty="0" smtClean="0"/>
              <a:t> on extensions of Prolog not all </a:t>
            </a:r>
            <a:r>
              <a:rPr lang="fr-FR" dirty="0" err="1" smtClean="0"/>
              <a:t>received</a:t>
            </a:r>
            <a:r>
              <a:rPr lang="fr-FR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Many</a:t>
            </a:r>
            <a:r>
              <a:rPr lang="fr-FR" dirty="0" smtClean="0"/>
              <a:t> applications </a:t>
            </a:r>
            <a:r>
              <a:rPr lang="fr-FR" dirty="0" err="1" smtClean="0"/>
              <a:t>rely</a:t>
            </a:r>
            <a:r>
              <a:rPr lang="fr-FR" dirty="0" smtClean="0"/>
              <a:t> on </a:t>
            </a:r>
            <a:r>
              <a:rPr lang="fr-FR" dirty="0" err="1" smtClean="0"/>
              <a:t>tools</a:t>
            </a:r>
            <a:r>
              <a:rPr lang="fr-FR" dirty="0" smtClean="0"/>
              <a:t> </a:t>
            </a:r>
            <a:r>
              <a:rPr lang="fr-FR" dirty="0" err="1" smtClean="0"/>
              <a:t>written</a:t>
            </a:r>
            <a:r>
              <a:rPr lang="fr-FR" dirty="0" smtClean="0"/>
              <a:t> in Prolog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Prolog as a best </a:t>
            </a:r>
            <a:r>
              <a:rPr lang="fr-FR" dirty="0" err="1" smtClean="0"/>
              <a:t>kept</a:t>
            </a:r>
            <a:r>
              <a:rPr lang="fr-FR" dirty="0" smtClean="0"/>
              <a:t> secret for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companies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774024" y="1690688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BUT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7728133" y="2343057"/>
            <a:ext cx="1119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BIAS ?</a:t>
            </a:r>
          </a:p>
        </p:txBody>
      </p:sp>
    </p:spTree>
    <p:extLst>
      <p:ext uri="{BB962C8B-B14F-4D97-AF65-F5344CB8AC3E}">
        <p14:creationId xmlns:p14="http://schemas.microsoft.com/office/powerpoint/2010/main" val="369119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Size </a:t>
            </a:r>
            <a:r>
              <a:rPr lang="fr-FR" dirty="0" smtClean="0"/>
              <a:t>of applications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334908"/>
              </p:ext>
            </p:extLst>
          </p:nvPr>
        </p:nvGraphicFramePr>
        <p:xfrm>
          <a:off x="409574" y="1790699"/>
          <a:ext cx="5648325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560324" y="1038262"/>
            <a:ext cx="495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err="1" smtClean="0"/>
              <a:t>Follow</a:t>
            </a:r>
            <a:r>
              <a:rPr lang="fr-FR" sz="2400" b="1" dirty="0" smtClean="0"/>
              <a:t> a </a:t>
            </a:r>
            <a:r>
              <a:rPr lang="fr-FR" sz="2400" b="1" dirty="0" err="1" smtClean="0"/>
              <a:t>classical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exponential</a:t>
            </a:r>
            <a:r>
              <a:rPr lang="fr-FR" sz="2400" b="1" dirty="0" smtClean="0"/>
              <a:t> pattern</a:t>
            </a:r>
            <a:endParaRPr lang="fr-FR" sz="2400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23850" y="2028825"/>
            <a:ext cx="1924050" cy="135255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642758" y="2000470"/>
            <a:ext cx="4793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20% are large or  </a:t>
            </a:r>
            <a:r>
              <a:rPr lang="fr-FR" sz="2400" b="1" dirty="0" err="1" smtClean="0"/>
              <a:t>very</a:t>
            </a:r>
            <a:r>
              <a:rPr lang="fr-FR" sz="2400" b="1" dirty="0" smtClean="0"/>
              <a:t> large applications &gt; 100 k </a:t>
            </a:r>
            <a:r>
              <a:rPr lang="fr-FR" sz="2400" b="1" dirty="0" err="1" smtClean="0"/>
              <a:t>lines</a:t>
            </a:r>
            <a:endParaRPr lang="fr-FR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7102359" y="3141249"/>
            <a:ext cx="4793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2 applications </a:t>
            </a:r>
            <a:r>
              <a:rPr lang="fr-FR" b="1" dirty="0" err="1" smtClean="0">
                <a:solidFill>
                  <a:srgbClr val="0070C0"/>
                </a:solidFill>
              </a:rPr>
              <a:t>above</a:t>
            </a:r>
            <a:r>
              <a:rPr lang="fr-FR" b="1" dirty="0" smtClean="0">
                <a:solidFill>
                  <a:srgbClr val="0070C0"/>
                </a:solidFill>
              </a:rPr>
              <a:t> 1 Million </a:t>
            </a:r>
            <a:r>
              <a:rPr lang="fr-FR" b="1" dirty="0" err="1" smtClean="0">
                <a:solidFill>
                  <a:srgbClr val="0070C0"/>
                </a:solidFill>
              </a:rPr>
              <a:t>lines</a:t>
            </a:r>
            <a:r>
              <a:rPr lang="fr-FR" b="1" dirty="0" smtClean="0">
                <a:solidFill>
                  <a:srgbClr val="0070C0"/>
                </a:solidFill>
              </a:rPr>
              <a:t> :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- </a:t>
            </a:r>
            <a:r>
              <a:rPr lang="fr-FR" b="1" dirty="0" err="1" smtClean="0">
                <a:solidFill>
                  <a:srgbClr val="0070C0"/>
                </a:solidFill>
              </a:rPr>
              <a:t>Alpino</a:t>
            </a:r>
            <a:r>
              <a:rPr lang="fr-FR" b="1" dirty="0" smtClean="0">
                <a:solidFill>
                  <a:srgbClr val="0070C0"/>
                </a:solidFill>
              </a:rPr>
              <a:t> : </a:t>
            </a:r>
            <a:r>
              <a:rPr lang="fr-FR" b="1" dirty="0" err="1" smtClean="0">
                <a:solidFill>
                  <a:srgbClr val="0070C0"/>
                </a:solidFill>
              </a:rPr>
              <a:t>dutch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generator</a:t>
            </a:r>
            <a:endParaRPr lang="fr-FR" b="1" dirty="0" smtClean="0">
              <a:solidFill>
                <a:srgbClr val="0070C0"/>
              </a:solidFill>
            </a:endParaRPr>
          </a:p>
          <a:p>
            <a:r>
              <a:rPr lang="fr-FR" b="1" dirty="0" smtClean="0">
                <a:solidFill>
                  <a:srgbClr val="0070C0"/>
                </a:solidFill>
              </a:rPr>
              <a:t>- PROSYN : expert system in </a:t>
            </a:r>
            <a:r>
              <a:rPr lang="fr-FR" b="1" dirty="0" err="1" smtClean="0">
                <a:solidFill>
                  <a:srgbClr val="0070C0"/>
                </a:solidFill>
              </a:rPr>
              <a:t>chemical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indusytry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102359" y="4876457"/>
            <a:ext cx="329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5</a:t>
            </a:r>
            <a:r>
              <a:rPr lang="fr-FR" sz="2400" b="1" dirty="0" smtClean="0"/>
              <a:t>0% are &lt; 10 k </a:t>
            </a:r>
            <a:r>
              <a:rPr lang="fr-FR" sz="2400" b="1" dirty="0" err="1" smtClean="0"/>
              <a:t>lines</a:t>
            </a:r>
            <a:endParaRPr lang="fr-FR" sz="2400" b="1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124199" y="3704540"/>
            <a:ext cx="2933699" cy="2343834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>
            <a:stCxn id="12" idx="3"/>
            <a:endCxn id="11" idx="1"/>
          </p:cNvCxnSpPr>
          <p:nvPr/>
        </p:nvCxnSpPr>
        <p:spPr>
          <a:xfrm>
            <a:off x="6057898" y="4876457"/>
            <a:ext cx="1044461" cy="23083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8" idx="3"/>
            <a:endCxn id="9" idx="1"/>
          </p:cNvCxnSpPr>
          <p:nvPr/>
        </p:nvCxnSpPr>
        <p:spPr>
          <a:xfrm flipV="1">
            <a:off x="2247900" y="2415969"/>
            <a:ext cx="4394858" cy="2891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10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Variants</a:t>
            </a:r>
            <a:r>
              <a:rPr lang="fr-FR" dirty="0" smtClean="0"/>
              <a:t> of prolog and </a:t>
            </a:r>
            <a:r>
              <a:rPr lang="fr-FR" dirty="0" err="1" smtClean="0"/>
              <a:t>platforms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023" y="1967122"/>
            <a:ext cx="2247901" cy="464976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" y="2385214"/>
            <a:ext cx="3257550" cy="34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35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by </a:t>
            </a:r>
            <a:r>
              <a:rPr lang="fr-FR" dirty="0" err="1" smtClean="0"/>
              <a:t>domains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934302" y="1467134"/>
            <a:ext cx="23337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Domains</a:t>
            </a:r>
            <a:r>
              <a:rPr lang="fr-FR" b="1" dirty="0" smtClean="0"/>
              <a:t> are </a:t>
            </a:r>
            <a:r>
              <a:rPr lang="fr-FR" b="1" dirty="0" err="1" smtClean="0"/>
              <a:t>defined</a:t>
            </a:r>
            <a:r>
              <a:rPr lang="fr-FR" b="1" dirty="0" smtClean="0"/>
              <a:t> by </a:t>
            </a:r>
            <a:r>
              <a:rPr lang="fr-FR" b="1" dirty="0" err="1" smtClean="0"/>
              <a:t>some</a:t>
            </a:r>
            <a:r>
              <a:rPr lang="fr-FR" b="1" dirty="0" smtClean="0"/>
              <a:t> keywords </a:t>
            </a:r>
            <a:r>
              <a:rPr lang="fr-FR" b="1" dirty="0" err="1" smtClean="0"/>
              <a:t>that</a:t>
            </a:r>
            <a:r>
              <a:rPr lang="fr-FR" b="1" dirty="0" smtClean="0"/>
              <a:t> must </a:t>
            </a:r>
            <a:r>
              <a:rPr lang="fr-FR" b="1" dirty="0" err="1" smtClean="0"/>
              <a:t>be</a:t>
            </a:r>
            <a:r>
              <a:rPr lang="fr-FR" b="1" dirty="0" smtClean="0"/>
              <a:t> </a:t>
            </a:r>
            <a:r>
              <a:rPr lang="fr-FR" b="1" dirty="0" err="1" smtClean="0"/>
              <a:t>present</a:t>
            </a:r>
            <a:r>
              <a:rPr lang="fr-FR" b="1" dirty="0" smtClean="0"/>
              <a:t> in the description, </a:t>
            </a:r>
            <a:r>
              <a:rPr lang="fr-FR" b="1" dirty="0" err="1" smtClean="0"/>
              <a:t>references</a:t>
            </a:r>
            <a:r>
              <a:rPr lang="fr-FR" b="1" dirty="0" smtClean="0"/>
              <a:t>, </a:t>
            </a:r>
            <a:r>
              <a:rPr lang="fr-FR" b="1" dirty="0" err="1" smtClean="0"/>
              <a:t>etc</a:t>
            </a:r>
            <a:r>
              <a:rPr lang="fr-FR" b="1" dirty="0" smtClean="0"/>
              <a:t> 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90742"/>
            <a:ext cx="2525973" cy="341241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553" y="2100168"/>
            <a:ext cx="7603186" cy="249230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482117" y="1578911"/>
            <a:ext cx="116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Result</a:t>
            </a:r>
            <a:r>
              <a:rPr lang="fr-FR" b="1" dirty="0" smtClean="0"/>
              <a:t> :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112131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by </a:t>
            </a:r>
            <a:r>
              <a:rPr lang="fr-FR" dirty="0" err="1" smtClean="0"/>
              <a:t>domains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534" y="2374710"/>
            <a:ext cx="6457950" cy="32004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780429" y="171674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2022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96" y="5678005"/>
            <a:ext cx="5010150" cy="3714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034" y="6152375"/>
            <a:ext cx="6267450" cy="2571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6341" y="3264179"/>
            <a:ext cx="2924175" cy="36195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11712" y="3626129"/>
            <a:ext cx="2924175" cy="27622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1837" y="2155971"/>
            <a:ext cx="56483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336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400</Words>
  <Application>Microsoft Office PowerPoint</Application>
  <PresentationFormat>Grand écran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Arial Unicode MS</vt:lpstr>
      <vt:lpstr>Calibri</vt:lpstr>
      <vt:lpstr>Calibri Light</vt:lpstr>
      <vt:lpstr>Wingdings</vt:lpstr>
      <vt:lpstr>Thème Office</vt:lpstr>
      <vt:lpstr>2022 survey of applications</vt:lpstr>
      <vt:lpstr>Why a survey ?</vt:lpstr>
      <vt:lpstr>Methodology : General process</vt:lpstr>
      <vt:lpstr>Methodology : census form</vt:lpstr>
      <vt:lpstr>FIRST RESULTS</vt:lpstr>
      <vt:lpstr>Size of applications</vt:lpstr>
      <vt:lpstr>Variants of prolog and platforms used</vt:lpstr>
      <vt:lpstr>Application by domains</vt:lpstr>
      <vt:lpstr>Application by domains</vt:lpstr>
      <vt:lpstr>Comparing the spectrums of applications</vt:lpstr>
      <vt:lpstr>Prolog used widely for tools and research</vt:lpstr>
      <vt:lpstr>Conclusions</vt:lpstr>
      <vt:lpstr>BACKUP</vt:lpstr>
      <vt:lpstr>Applications by age</vt:lpstr>
      <vt:lpstr>Applications 2022 by domains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of applications</dc:title>
  <dc:creator>Laurent GOUZENES</dc:creator>
  <cp:lastModifiedBy>Laurent GOUZENES</cp:lastModifiedBy>
  <cp:revision>28</cp:revision>
  <dcterms:created xsi:type="dcterms:W3CDTF">2022-10-23T06:33:05Z</dcterms:created>
  <dcterms:modified xsi:type="dcterms:W3CDTF">2022-11-06T13:17:24Z</dcterms:modified>
</cp:coreProperties>
</file>